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5"/>
  </p:notesMasterIdLst>
  <p:handoutMasterIdLst>
    <p:handoutMasterId r:id="rId6"/>
  </p:handoutMasterIdLst>
  <p:sldIdLst>
    <p:sldId id="326" r:id="rId2"/>
    <p:sldId id="370" r:id="rId3"/>
    <p:sldId id="327" r:id="rId4"/>
  </p:sldIdLst>
  <p:sldSz cx="12192000" cy="6858000"/>
  <p:notesSz cx="68199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3BB"/>
    <a:srgbClr val="5AA500"/>
    <a:srgbClr val="7F7F7F"/>
    <a:srgbClr val="005AA5"/>
    <a:srgbClr val="F37021"/>
    <a:srgbClr val="A5005A"/>
    <a:srgbClr val="FFFFFF"/>
    <a:srgbClr val="A59E00"/>
    <a:srgbClr val="7A85BD"/>
    <a:srgbClr val="0068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382" autoAdjust="0"/>
  </p:normalViewPr>
  <p:slideViewPr>
    <p:cSldViewPr>
      <p:cViewPr varScale="1">
        <p:scale>
          <a:sx n="97" d="100"/>
          <a:sy n="97" d="100"/>
        </p:scale>
        <p:origin x="258"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0"/>
    </p:cViewPr>
  </p:sorterViewPr>
  <p:notesViewPr>
    <p:cSldViewPr>
      <p:cViewPr varScale="1">
        <p:scale>
          <a:sx n="60" d="100"/>
          <a:sy n="60" d="100"/>
        </p:scale>
        <p:origin x="3269" y="62"/>
      </p:cViewPr>
      <p:guideLst>
        <p:guide orient="horz" pos="3128"/>
        <p:guide pos="214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886262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1600" y="746125"/>
            <a:ext cx="6616700" cy="3722688"/>
          </a:xfrm>
          <a:prstGeom prst="rect">
            <a:avLst/>
          </a:prstGeom>
          <a:noFill/>
          <a:ln w="12700">
            <a:solidFill>
              <a:prstClr val="black"/>
            </a:solidFill>
          </a:ln>
        </p:spPr>
        <p:txBody>
          <a:bodyPr vert="horz" lIns="95710" tIns="47855" rIns="95710" bIns="47855" rtlCol="0" anchor="ctr"/>
          <a:lstStyle/>
          <a:p>
            <a:endParaRPr lang="en-GB"/>
          </a:p>
        </p:txBody>
      </p:sp>
      <p:sp>
        <p:nvSpPr>
          <p:cNvPr id="5" name="Notes Placeholder 4"/>
          <p:cNvSpPr>
            <a:spLocks noGrp="1"/>
          </p:cNvSpPr>
          <p:nvPr>
            <p:ph type="body" sz="quarter" idx="3"/>
          </p:nvPr>
        </p:nvSpPr>
        <p:spPr>
          <a:xfrm>
            <a:off x="681990" y="4717416"/>
            <a:ext cx="5455920" cy="4469130"/>
          </a:xfrm>
          <a:prstGeom prst="rect">
            <a:avLst/>
          </a:prstGeom>
        </p:spPr>
        <p:txBody>
          <a:bodyPr vert="horz" lIns="95710" tIns="47855" rIns="95710" bIns="4785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5951966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600" y="746125"/>
            <a:ext cx="6616700" cy="3722688"/>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4866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600" y="746125"/>
            <a:ext cx="6616700" cy="3722688"/>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935324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600" y="746125"/>
            <a:ext cx="6616700" cy="37226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494679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s://www.youtube.com/channel/UCNYDubLX1YJ6R5ZJvNMTHog" TargetMode="External"/><Relationship Id="rId3" Type="http://schemas.openxmlformats.org/officeDocument/2006/relationships/image" Target="../media/image3.png"/><Relationship Id="rId7" Type="http://schemas.openxmlformats.org/officeDocument/2006/relationships/hyperlink" Target="https://twitter.com/marlow_group" TargetMode="External"/><Relationship Id="rId12" Type="http://schemas.openxmlformats.org/officeDocument/2006/relationships/image" Target="../media/image9.png"/><Relationship Id="rId2" Type="http://schemas.openxmlformats.org/officeDocument/2006/relationships/image" Target="../media/image5.jpg"/><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hyperlink" Target="https://www.instagram.com/marlownavigation/" TargetMode="External"/><Relationship Id="rId5" Type="http://schemas.openxmlformats.org/officeDocument/2006/relationships/hyperlink" Target="https://www.facebook.com/MarlowNavigationCareers" TargetMode="External"/><Relationship Id="rId10"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hyperlink" Target="https://www.linkedin.com/company/marlow-navigation" TargetMode="External"/><Relationship Id="rId1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Section Header">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EB07BD8-2118-4878-9C3E-0BBC4633E10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7967" y="874105"/>
            <a:ext cx="5479297" cy="4318121"/>
          </a:xfrm>
          <a:prstGeom prst="rect">
            <a:avLst/>
          </a:prstGeom>
        </p:spPr>
      </p:pic>
      <p:pic>
        <p:nvPicPr>
          <p:cNvPr id="9" name="Picture 8">
            <a:extLst>
              <a:ext uri="{FF2B5EF4-FFF2-40B4-BE49-F238E27FC236}">
                <a16:creationId xmlns:a16="http://schemas.microsoft.com/office/drawing/2014/main" id="{9A602B04-3735-4786-BBB0-97C74081B1B9}"/>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2711624" y="4094298"/>
            <a:ext cx="1443505" cy="836486"/>
          </a:xfrm>
          <a:prstGeom prst="rect">
            <a:avLst/>
          </a:prstGeom>
        </p:spPr>
      </p:pic>
      <p:sp>
        <p:nvSpPr>
          <p:cNvPr id="10" name="Content Placeholder 5">
            <a:extLst>
              <a:ext uri="{FF2B5EF4-FFF2-40B4-BE49-F238E27FC236}">
                <a16:creationId xmlns:a16="http://schemas.microsoft.com/office/drawing/2014/main" id="{32157875-D7C5-4BC9-AB7E-472AFCF54E1B}"/>
              </a:ext>
            </a:extLst>
          </p:cNvPr>
          <p:cNvSpPr>
            <a:spLocks noGrp="1"/>
          </p:cNvSpPr>
          <p:nvPr>
            <p:ph sz="quarter" idx="10"/>
          </p:nvPr>
        </p:nvSpPr>
        <p:spPr>
          <a:xfrm>
            <a:off x="467563" y="3148652"/>
            <a:ext cx="3822331" cy="396973"/>
          </a:xfrm>
        </p:spPr>
        <p:txBody>
          <a:bodyPr>
            <a:noAutofit/>
          </a:bodyPr>
          <a:lstStyle>
            <a:lvl1pPr>
              <a:defRPr sz="1800"/>
            </a:lvl1pPr>
          </a:lstStyle>
          <a:p>
            <a:pPr marL="108000" indent="0">
              <a:lnSpc>
                <a:spcPct val="120000"/>
              </a:lnSpc>
              <a:spcBef>
                <a:spcPts val="0"/>
              </a:spcBef>
              <a:spcAft>
                <a:spcPts val="0"/>
              </a:spcAft>
              <a:buNone/>
            </a:pPr>
            <a:r>
              <a:rPr lang="en-US" dirty="0">
                <a:solidFill>
                  <a:srgbClr val="0093BB"/>
                </a:solidFill>
                <a:latin typeface="+mj-lt"/>
              </a:rPr>
              <a:t>INTRODUCTION</a:t>
            </a:r>
          </a:p>
        </p:txBody>
      </p:sp>
      <p:sp>
        <p:nvSpPr>
          <p:cNvPr id="11" name="Text Placeholder 6">
            <a:extLst>
              <a:ext uri="{FF2B5EF4-FFF2-40B4-BE49-F238E27FC236}">
                <a16:creationId xmlns:a16="http://schemas.microsoft.com/office/drawing/2014/main" id="{AA06E1ED-CF89-492B-9626-6995119F0CBF}"/>
              </a:ext>
            </a:extLst>
          </p:cNvPr>
          <p:cNvSpPr>
            <a:spLocks noGrp="1"/>
          </p:cNvSpPr>
          <p:nvPr>
            <p:ph type="body" sz="quarter" idx="11" hasCustomPrompt="1"/>
          </p:nvPr>
        </p:nvSpPr>
        <p:spPr>
          <a:xfrm>
            <a:off x="479375" y="1125414"/>
            <a:ext cx="3822331" cy="359370"/>
          </a:xfrm>
        </p:spPr>
        <p:txBody>
          <a:bodyPr>
            <a:noAutofit/>
          </a:bodyPr>
          <a:lstStyle>
            <a:lvl1pPr>
              <a:defRPr sz="1800"/>
            </a:lvl1pPr>
          </a:lstStyle>
          <a:p>
            <a:r>
              <a:rPr lang="en-US" dirty="0">
                <a:solidFill>
                  <a:srgbClr val="005AA5"/>
                </a:solidFill>
              </a:rPr>
              <a:t>PARTNER.SHIP.REDEFINED.</a:t>
            </a:r>
          </a:p>
        </p:txBody>
      </p:sp>
      <p:sp>
        <p:nvSpPr>
          <p:cNvPr id="13" name="Title 4">
            <a:extLst>
              <a:ext uri="{FF2B5EF4-FFF2-40B4-BE49-F238E27FC236}">
                <a16:creationId xmlns:a16="http://schemas.microsoft.com/office/drawing/2014/main" id="{2DB387CC-A038-4761-BED3-1033E49E6788}"/>
              </a:ext>
            </a:extLst>
          </p:cNvPr>
          <p:cNvSpPr>
            <a:spLocks noGrp="1"/>
          </p:cNvSpPr>
          <p:nvPr>
            <p:ph type="title"/>
          </p:nvPr>
        </p:nvSpPr>
        <p:spPr>
          <a:xfrm>
            <a:off x="473470" y="2204864"/>
            <a:ext cx="3816424" cy="566936"/>
          </a:xfrm>
        </p:spPr>
        <p:txBody>
          <a:bodyPr>
            <a:noAutofit/>
          </a:bodyPr>
          <a:lstStyle>
            <a:lvl1pPr>
              <a:defRPr sz="3600"/>
            </a:lvl1pPr>
          </a:lstStyle>
          <a:p>
            <a:r>
              <a:rPr lang="en-US" dirty="0">
                <a:solidFill>
                  <a:srgbClr val="005AA5"/>
                </a:solidFill>
              </a:rPr>
              <a:t>THE A-Z OF</a:t>
            </a:r>
            <a:br>
              <a:rPr lang="en-US" dirty="0">
                <a:solidFill>
                  <a:srgbClr val="005AA5"/>
                </a:solidFill>
              </a:rPr>
            </a:br>
            <a:r>
              <a:rPr lang="en-US" dirty="0">
                <a:solidFill>
                  <a:srgbClr val="005AA5"/>
                </a:solidFill>
              </a:rPr>
              <a:t>SHIPMANAGEMENT</a:t>
            </a:r>
          </a:p>
        </p:txBody>
      </p:sp>
    </p:spTree>
    <p:extLst>
      <p:ext uri="{BB962C8B-B14F-4D97-AF65-F5344CB8AC3E}">
        <p14:creationId xmlns:p14="http://schemas.microsoft.com/office/powerpoint/2010/main" val="1038663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04CD68E-B7A2-4EB1-9FE0-2FEDE960AB1C}"/>
              </a:ext>
            </a:extLst>
          </p:cNvPr>
          <p:cNvSpPr>
            <a:spLocks noGrp="1"/>
          </p:cNvSpPr>
          <p:nvPr>
            <p:ph type="title"/>
          </p:nvPr>
        </p:nvSpPr>
        <p:spPr>
          <a:xfrm>
            <a:off x="623392" y="106035"/>
            <a:ext cx="9793088" cy="1450757"/>
          </a:xfrm>
          <a:prstGeom prst="rect">
            <a:avLst/>
          </a:prstGeom>
        </p:spPr>
        <p:txBody>
          <a:bodyPr vert="horz" lIns="91440" tIns="45720" rIns="91440" bIns="45720" rtlCol="0" anchor="b">
            <a:noAutofit/>
          </a:bodyPr>
          <a:lstStyle/>
          <a:p>
            <a:r>
              <a:rPr lang="en-US" dirty="0"/>
              <a:t>THIS IS MARLOW BLUE</a:t>
            </a:r>
            <a:br>
              <a:rPr lang="en-US" dirty="0"/>
            </a:br>
            <a:r>
              <a:rPr lang="en-US" dirty="0"/>
              <a:t>THIS SHOULD BE AQUAMARINE</a:t>
            </a:r>
          </a:p>
        </p:txBody>
      </p:sp>
    </p:spTree>
    <p:extLst>
      <p:ext uri="{BB962C8B-B14F-4D97-AF65-F5344CB8AC3E}">
        <p14:creationId xmlns:p14="http://schemas.microsoft.com/office/powerpoint/2010/main" val="1331990804"/>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Placeholder 1">
            <a:extLst>
              <a:ext uri="{FF2B5EF4-FFF2-40B4-BE49-F238E27FC236}">
                <a16:creationId xmlns:a16="http://schemas.microsoft.com/office/drawing/2014/main" id="{2F161F07-495C-43BD-A665-0B59FF916DD4}"/>
              </a:ext>
            </a:extLst>
          </p:cNvPr>
          <p:cNvSpPr>
            <a:spLocks noGrp="1"/>
          </p:cNvSpPr>
          <p:nvPr>
            <p:ph type="title"/>
          </p:nvPr>
        </p:nvSpPr>
        <p:spPr>
          <a:xfrm>
            <a:off x="623392" y="106035"/>
            <a:ext cx="9793088" cy="1450757"/>
          </a:xfrm>
          <a:prstGeom prst="rect">
            <a:avLst/>
          </a:prstGeom>
        </p:spPr>
        <p:txBody>
          <a:bodyPr vert="horz" lIns="91440" tIns="45720" rIns="91440" bIns="45720" rtlCol="0" anchor="b">
            <a:noAutofit/>
          </a:bodyPr>
          <a:lstStyle/>
          <a:p>
            <a:r>
              <a:rPr lang="en-US" dirty="0"/>
              <a:t>THIS IS MARLOW BLUE</a:t>
            </a:r>
            <a:br>
              <a:rPr lang="en-US" dirty="0"/>
            </a:br>
            <a:r>
              <a:rPr lang="en-US" dirty="0"/>
              <a:t>THIS SHOULD BE AQUAMARINE</a:t>
            </a:r>
          </a:p>
        </p:txBody>
      </p:sp>
    </p:spTree>
    <p:extLst>
      <p:ext uri="{BB962C8B-B14F-4D97-AF65-F5344CB8AC3E}">
        <p14:creationId xmlns:p14="http://schemas.microsoft.com/office/powerpoint/2010/main" val="187444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392" y="1846050"/>
            <a:ext cx="4937760" cy="736282"/>
          </a:xfrm>
        </p:spPr>
        <p:txBody>
          <a:bodyPr lIns="91440" rIns="91440" anchor="ctr">
            <a:normAutofit/>
          </a:bodyPr>
          <a:lstStyle>
            <a:lvl1pPr marL="0" indent="0">
              <a:buNone/>
              <a:defRPr sz="1800" b="0" cap="all" baseline="0">
                <a:solidFill>
                  <a:srgbClr val="0093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3392" y="2582333"/>
            <a:ext cx="4937760" cy="3286760"/>
          </a:xfrm>
        </p:spPr>
        <p:txBody>
          <a:bodyPr/>
          <a:lstStyle>
            <a:lvl1pPr>
              <a:defRPr sz="18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7440" y="1846051"/>
            <a:ext cx="4937760" cy="736282"/>
          </a:xfrm>
        </p:spPr>
        <p:txBody>
          <a:bodyPr lIns="91440" rIns="91440" anchor="ctr">
            <a:normAutofit/>
          </a:bodyPr>
          <a:lstStyle>
            <a:lvl1pPr marL="0" indent="0">
              <a:buNone/>
              <a:defRPr sz="1800" b="0" cap="all" baseline="0">
                <a:solidFill>
                  <a:srgbClr val="0093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7440" y="2582333"/>
            <a:ext cx="4937760" cy="3286760"/>
          </a:xfrm>
        </p:spPr>
        <p:txBody>
          <a:bodyPr/>
          <a:lstStyle>
            <a:lvl1pPr>
              <a:defRPr sz="18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AAD6F2B1-E446-40CA-ACE4-64276C999643}"/>
              </a:ext>
            </a:extLst>
          </p:cNvPr>
          <p:cNvSpPr>
            <a:spLocks noGrp="1"/>
          </p:cNvSpPr>
          <p:nvPr>
            <p:ph type="title"/>
          </p:nvPr>
        </p:nvSpPr>
        <p:spPr>
          <a:xfrm>
            <a:off x="623392" y="106035"/>
            <a:ext cx="9793088" cy="1450757"/>
          </a:xfrm>
          <a:prstGeom prst="rect">
            <a:avLst/>
          </a:prstGeom>
        </p:spPr>
        <p:txBody>
          <a:bodyPr vert="horz" lIns="91440" tIns="45720" rIns="91440" bIns="45720" rtlCol="0" anchor="b">
            <a:noAutofit/>
          </a:bodyPr>
          <a:lstStyle/>
          <a:p>
            <a:r>
              <a:rPr lang="en-US" dirty="0"/>
              <a:t>THIS IS MARLOW BLUE</a:t>
            </a:r>
            <a:br>
              <a:rPr lang="en-US" dirty="0"/>
            </a:br>
            <a:r>
              <a:rPr lang="en-US" dirty="0"/>
              <a:t>THIS SHOULD BE AQUAMARINE</a:t>
            </a:r>
          </a:p>
        </p:txBody>
      </p:sp>
    </p:spTree>
    <p:extLst>
      <p:ext uri="{BB962C8B-B14F-4D97-AF65-F5344CB8AC3E}">
        <p14:creationId xmlns:p14="http://schemas.microsoft.com/office/powerpoint/2010/main" val="2931040129"/>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005AA5"/>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Y" dirty="0"/>
          </a:p>
        </p:txBody>
      </p:sp>
      <p:sp>
        <p:nvSpPr>
          <p:cNvPr id="9" name="Rectangle 8"/>
          <p:cNvSpPr/>
          <p:nvPr/>
        </p:nvSpPr>
        <p:spPr>
          <a:xfrm>
            <a:off x="3954246" y="0"/>
            <a:ext cx="125530" cy="6858000"/>
          </a:xfrm>
          <a:prstGeom prst="rect">
            <a:avLst/>
          </a:prstGeom>
          <a:solidFill>
            <a:srgbClr val="0093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457200" y="594359"/>
            <a:ext cx="3200400" cy="2286000"/>
          </a:xfrm>
          <a:prstGeom prst="rect">
            <a:avLst/>
          </a:prstGeom>
        </p:spPr>
        <p:txBody>
          <a:bodyPr anchor="b">
            <a:normAutofit/>
          </a:bodyPr>
          <a:lstStyle>
            <a:lvl1pPr>
              <a:defRPr sz="3600" b="0">
                <a:solidFill>
                  <a:srgbClr val="FFFFFF"/>
                </a:solidFill>
              </a:defRPr>
            </a:lvl1pPr>
          </a:lstStyle>
          <a:p>
            <a:r>
              <a:rPr lang="en-US" dirty="0"/>
              <a:t>CLICK TO EDIT MASTER TITLE</a:t>
            </a:r>
          </a:p>
        </p:txBody>
      </p:sp>
      <p:sp>
        <p:nvSpPr>
          <p:cNvPr id="3" name="Content Placeholder 2"/>
          <p:cNvSpPr>
            <a:spLocks noGrp="1"/>
          </p:cNvSpPr>
          <p:nvPr>
            <p:ph idx="1" hasCustomPrompt="1"/>
          </p:nvPr>
        </p:nvSpPr>
        <p:spPr>
          <a:xfrm>
            <a:off x="4866106" y="1047404"/>
            <a:ext cx="6492240" cy="5257800"/>
          </a:xfrm>
        </p:spPr>
        <p:txBody>
          <a:bodyPr/>
          <a:lstStyle>
            <a:lvl1pPr>
              <a:defRPr sz="18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pic>
        <p:nvPicPr>
          <p:cNvPr id="10" name="Picture 9">
            <a:extLst>
              <a:ext uri="{FF2B5EF4-FFF2-40B4-BE49-F238E27FC236}">
                <a16:creationId xmlns:a16="http://schemas.microsoft.com/office/drawing/2014/main" id="{D909A53D-CCC3-47C9-8DBA-75B9F0F21F83}"/>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680946" y="317029"/>
            <a:ext cx="887661" cy="514384"/>
          </a:xfrm>
          <a:prstGeom prst="rect">
            <a:avLst/>
          </a:prstGeom>
        </p:spPr>
      </p:pic>
    </p:spTree>
    <p:extLst>
      <p:ext uri="{BB962C8B-B14F-4D97-AF65-F5344CB8AC3E}">
        <p14:creationId xmlns:p14="http://schemas.microsoft.com/office/powerpoint/2010/main" val="4041800411"/>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2_Custom Layout">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3087BDBC-230C-42EF-93EA-8849A859DA4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1409" y="835911"/>
            <a:ext cx="5479297" cy="4318121"/>
          </a:xfrm>
          <a:prstGeom prst="rect">
            <a:avLst/>
          </a:prstGeom>
        </p:spPr>
      </p:pic>
      <p:sp>
        <p:nvSpPr>
          <p:cNvPr id="36" name="TextBox 35"/>
          <p:cNvSpPr txBox="1"/>
          <p:nvPr userDrawn="1"/>
        </p:nvSpPr>
        <p:spPr>
          <a:xfrm>
            <a:off x="719404" y="1700809"/>
            <a:ext cx="3435725" cy="2272417"/>
          </a:xfrm>
          <a:prstGeom prst="rect">
            <a:avLst/>
          </a:prstGeom>
          <a:noFill/>
        </p:spPr>
        <p:txBody>
          <a:bodyPr wrap="square" rtlCol="0">
            <a:spAutoFit/>
          </a:bodyPr>
          <a:lstStyle/>
          <a:p>
            <a:pPr algn="just">
              <a:lnSpc>
                <a:spcPts val="1700"/>
              </a:lnSpc>
              <a:spcBef>
                <a:spcPts val="0"/>
              </a:spcBef>
              <a:spcAft>
                <a:spcPts val="0"/>
              </a:spcAft>
            </a:pPr>
            <a:r>
              <a:rPr lang="en-GB" sz="1400" cap="none" baseline="0" noProof="0" dirty="0">
                <a:solidFill>
                  <a:srgbClr val="0093BB"/>
                </a:solidFill>
                <a:latin typeface="+mn-lt"/>
              </a:rPr>
              <a:t>Marlow Navigation Co. Ltd.</a:t>
            </a:r>
          </a:p>
          <a:p>
            <a:pPr algn="just">
              <a:lnSpc>
                <a:spcPts val="1700"/>
              </a:lnSpc>
              <a:spcBef>
                <a:spcPts val="0"/>
              </a:spcBef>
              <a:spcAft>
                <a:spcPts val="0"/>
              </a:spcAft>
            </a:pPr>
            <a:r>
              <a:rPr lang="en-GB" sz="1400" cap="none" baseline="0" noProof="0" dirty="0">
                <a:solidFill>
                  <a:srgbClr val="005AA5"/>
                </a:solidFill>
                <a:latin typeface="+mn-lt"/>
              </a:rPr>
              <a:t>13 </a:t>
            </a:r>
            <a:r>
              <a:rPr lang="en-GB" sz="1400" cap="none" baseline="0" noProof="0" dirty="0" err="1">
                <a:solidFill>
                  <a:srgbClr val="005AA5"/>
                </a:solidFill>
                <a:latin typeface="+mn-lt"/>
              </a:rPr>
              <a:t>Alexandrias</a:t>
            </a:r>
            <a:r>
              <a:rPr lang="en-GB" sz="1400" cap="none" baseline="0" noProof="0" dirty="0">
                <a:solidFill>
                  <a:srgbClr val="005AA5"/>
                </a:solidFill>
                <a:latin typeface="+mn-lt"/>
              </a:rPr>
              <a:t> Street, 3013</a:t>
            </a:r>
          </a:p>
          <a:p>
            <a:pPr algn="just">
              <a:lnSpc>
                <a:spcPts val="1700"/>
              </a:lnSpc>
              <a:spcBef>
                <a:spcPts val="0"/>
              </a:spcBef>
              <a:spcAft>
                <a:spcPts val="0"/>
              </a:spcAft>
            </a:pPr>
            <a:endParaRPr lang="en-GB" sz="1400" cap="none" baseline="0" noProof="0" dirty="0">
              <a:solidFill>
                <a:srgbClr val="005AA5"/>
              </a:solidFill>
              <a:latin typeface="+mn-lt"/>
            </a:endParaRPr>
          </a:p>
          <a:p>
            <a:pPr algn="just">
              <a:lnSpc>
                <a:spcPts val="1700"/>
              </a:lnSpc>
              <a:spcBef>
                <a:spcPts val="0"/>
              </a:spcBef>
              <a:spcAft>
                <a:spcPts val="0"/>
              </a:spcAft>
            </a:pPr>
            <a:r>
              <a:rPr lang="en-GB" sz="1400" cap="none" baseline="0" noProof="0" dirty="0">
                <a:solidFill>
                  <a:srgbClr val="005AA5"/>
                </a:solidFill>
                <a:latin typeface="+mn-lt"/>
              </a:rPr>
              <a:t>P.O. Box 54077, CY-3720 </a:t>
            </a:r>
          </a:p>
          <a:p>
            <a:pPr algn="just">
              <a:lnSpc>
                <a:spcPts val="1700"/>
              </a:lnSpc>
              <a:spcBef>
                <a:spcPts val="0"/>
              </a:spcBef>
              <a:spcAft>
                <a:spcPts val="0"/>
              </a:spcAft>
            </a:pPr>
            <a:r>
              <a:rPr lang="en-GB" sz="1400" cap="none" baseline="0" noProof="0" dirty="0">
                <a:solidFill>
                  <a:srgbClr val="005AA5"/>
                </a:solidFill>
                <a:latin typeface="+mn-lt"/>
              </a:rPr>
              <a:t>Limassol, CYPRUS</a:t>
            </a:r>
          </a:p>
          <a:p>
            <a:pPr algn="just">
              <a:lnSpc>
                <a:spcPts val="1700"/>
              </a:lnSpc>
              <a:spcBef>
                <a:spcPts val="0"/>
              </a:spcBef>
              <a:spcAft>
                <a:spcPts val="0"/>
              </a:spcAft>
            </a:pPr>
            <a:endParaRPr lang="en-GB" sz="1400" cap="none" baseline="0" noProof="0" dirty="0">
              <a:solidFill>
                <a:srgbClr val="005AA5"/>
              </a:solidFill>
              <a:latin typeface="+mn-lt"/>
            </a:endParaRPr>
          </a:p>
          <a:p>
            <a:pPr marL="0" marR="0" indent="0" algn="just" defTabSz="914400" rtl="0" eaLnBrk="1" fontAlgn="auto" latinLnBrk="0" hangingPunct="1">
              <a:lnSpc>
                <a:spcPts val="1700"/>
              </a:lnSpc>
              <a:spcBef>
                <a:spcPts val="0"/>
              </a:spcBef>
              <a:spcAft>
                <a:spcPts val="0"/>
              </a:spcAft>
              <a:buClrTx/>
              <a:buSzTx/>
              <a:buFontTx/>
              <a:buNone/>
              <a:tabLst/>
              <a:defRPr/>
            </a:pPr>
            <a:r>
              <a:rPr lang="en-GB" sz="1400" cap="none" baseline="0" noProof="0" dirty="0">
                <a:solidFill>
                  <a:srgbClr val="005AA5"/>
                </a:solidFill>
                <a:latin typeface="+mn-lt"/>
              </a:rPr>
              <a:t>Tel: +357 25882588 | Fax: +357 25882599</a:t>
            </a:r>
          </a:p>
          <a:p>
            <a:pPr marL="0" marR="0" indent="0" algn="just" defTabSz="914400" rtl="0" eaLnBrk="1" fontAlgn="auto" latinLnBrk="0" hangingPunct="1">
              <a:lnSpc>
                <a:spcPts val="1700"/>
              </a:lnSpc>
              <a:spcBef>
                <a:spcPts val="0"/>
              </a:spcBef>
              <a:spcAft>
                <a:spcPts val="0"/>
              </a:spcAft>
              <a:buClrTx/>
              <a:buSzTx/>
              <a:buFontTx/>
              <a:buNone/>
              <a:tabLst/>
              <a:defRPr/>
            </a:pPr>
            <a:r>
              <a:rPr lang="en-GB" sz="1400" cap="none" baseline="0" noProof="0" dirty="0">
                <a:solidFill>
                  <a:srgbClr val="005AA5"/>
                </a:solidFill>
                <a:latin typeface="+mn-lt"/>
              </a:rPr>
              <a:t>E-Mail: info@marlowgroup.com</a:t>
            </a:r>
          </a:p>
          <a:p>
            <a:pPr marL="0" marR="0" indent="0" algn="just" defTabSz="914400" rtl="0" eaLnBrk="1" fontAlgn="auto" latinLnBrk="0" hangingPunct="1">
              <a:lnSpc>
                <a:spcPts val="1700"/>
              </a:lnSpc>
              <a:spcBef>
                <a:spcPts val="0"/>
              </a:spcBef>
              <a:spcAft>
                <a:spcPts val="0"/>
              </a:spcAft>
              <a:buClrTx/>
              <a:buSzTx/>
              <a:buFontTx/>
              <a:buNone/>
              <a:tabLst/>
              <a:defRPr/>
            </a:pPr>
            <a:r>
              <a:rPr lang="en-GB" sz="1400" cap="none" baseline="0" noProof="0" dirty="0">
                <a:solidFill>
                  <a:srgbClr val="005AA5"/>
                </a:solidFill>
                <a:latin typeface="+mn-lt"/>
              </a:rPr>
              <a:t>Website: marlow-navigation.com</a:t>
            </a:r>
          </a:p>
          <a:p>
            <a:pPr marL="0" marR="0" indent="0" algn="just" defTabSz="914400" rtl="0" eaLnBrk="1" fontAlgn="auto" latinLnBrk="0" hangingPunct="1">
              <a:lnSpc>
                <a:spcPts val="1700"/>
              </a:lnSpc>
              <a:spcBef>
                <a:spcPts val="0"/>
              </a:spcBef>
              <a:spcAft>
                <a:spcPts val="0"/>
              </a:spcAft>
              <a:buClrTx/>
              <a:buSzTx/>
              <a:buFontTx/>
              <a:buNone/>
              <a:tabLst/>
              <a:defRPr/>
            </a:pPr>
            <a:endParaRPr lang="en-GB" sz="1400" cap="none" baseline="0" noProof="0" dirty="0">
              <a:solidFill>
                <a:srgbClr val="005AA5"/>
              </a:solidFill>
              <a:latin typeface="Calibri Light" panose="020F0302020204030204" pitchFamily="34" charset="0"/>
            </a:endParaRPr>
          </a:p>
        </p:txBody>
      </p:sp>
      <p:sp>
        <p:nvSpPr>
          <p:cNvPr id="21" name="Text Placeholder 5">
            <a:extLst>
              <a:ext uri="{FF2B5EF4-FFF2-40B4-BE49-F238E27FC236}">
                <a16:creationId xmlns:a16="http://schemas.microsoft.com/office/drawing/2014/main" id="{5E6EC220-AC88-4069-A7D5-1102736565B5}"/>
              </a:ext>
            </a:extLst>
          </p:cNvPr>
          <p:cNvSpPr>
            <a:spLocks noGrp="1"/>
          </p:cNvSpPr>
          <p:nvPr>
            <p:ph type="body" sz="quarter" idx="11" hasCustomPrompt="1"/>
          </p:nvPr>
        </p:nvSpPr>
        <p:spPr>
          <a:xfrm>
            <a:off x="719404" y="1123218"/>
            <a:ext cx="3435725" cy="359370"/>
          </a:xfrm>
        </p:spPr>
        <p:txBody>
          <a:bodyPr>
            <a:noAutofit/>
          </a:bodyPr>
          <a:lstStyle>
            <a:lvl1pPr>
              <a:defRPr sz="3200" b="0" cap="all" baseline="0">
                <a:solidFill>
                  <a:srgbClr val="005AA5"/>
                </a:solidFill>
                <a:latin typeface="+mn-lt"/>
              </a:defRPr>
            </a:lvl1pPr>
          </a:lstStyle>
          <a:p>
            <a:pPr lvl="0"/>
            <a:r>
              <a:rPr lang="en-GB" noProof="0" dirty="0"/>
              <a:t>THANK YOU!</a:t>
            </a:r>
          </a:p>
        </p:txBody>
      </p:sp>
      <p:pic>
        <p:nvPicPr>
          <p:cNvPr id="23" name="Picture 22">
            <a:extLst>
              <a:ext uri="{FF2B5EF4-FFF2-40B4-BE49-F238E27FC236}">
                <a16:creationId xmlns:a16="http://schemas.microsoft.com/office/drawing/2014/main" id="{E4C7B6D3-25CA-4DEC-8430-379734C713D5}"/>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2711624" y="4094298"/>
            <a:ext cx="1443505" cy="836486"/>
          </a:xfrm>
          <a:prstGeom prst="rect">
            <a:avLst/>
          </a:prstGeom>
        </p:spPr>
      </p:pic>
      <p:pic>
        <p:nvPicPr>
          <p:cNvPr id="24" name="Picture 23">
            <a:hlinkClick r:id="rId5"/>
            <a:extLst>
              <a:ext uri="{FF2B5EF4-FFF2-40B4-BE49-F238E27FC236}">
                <a16:creationId xmlns:a16="http://schemas.microsoft.com/office/drawing/2014/main" id="{6696A219-3603-4647-9242-EA2D0FB01EE6}"/>
              </a:ext>
            </a:extLst>
          </p:cNvPr>
          <p:cNvPicPr>
            <a:picLocks noChangeAspect="1"/>
          </p:cNvPicPr>
          <p:nvPr userDrawn="1"/>
        </p:nvPicPr>
        <p:blipFill>
          <a:blip r:embed="rId6" cstate="screen">
            <a:extLst>
              <a:ext uri="{28A0092B-C50C-407E-A947-70E740481C1C}">
                <a14:useLocalDpi xmlns:a14="http://schemas.microsoft.com/office/drawing/2010/main" val="0"/>
              </a:ext>
            </a:extLst>
          </a:blip>
          <a:stretch>
            <a:fillRect/>
          </a:stretch>
        </p:blipFill>
        <p:spPr>
          <a:xfrm>
            <a:off x="839440" y="3757225"/>
            <a:ext cx="216000" cy="216000"/>
          </a:xfrm>
          <a:prstGeom prst="rect">
            <a:avLst/>
          </a:prstGeom>
        </p:spPr>
      </p:pic>
      <p:pic>
        <p:nvPicPr>
          <p:cNvPr id="25" name="Picture 24">
            <a:hlinkClick r:id="rId7"/>
            <a:extLst>
              <a:ext uri="{FF2B5EF4-FFF2-40B4-BE49-F238E27FC236}">
                <a16:creationId xmlns:a16="http://schemas.microsoft.com/office/drawing/2014/main" id="{5E994253-32C9-4B9E-854B-F7E727D621B9}"/>
              </a:ext>
            </a:extLst>
          </p:cNvPr>
          <p:cNvPicPr>
            <a:picLocks noChangeAspect="1"/>
          </p:cNvPicPr>
          <p:nvPr userDrawn="1"/>
        </p:nvPicPr>
        <p:blipFill>
          <a:blip r:embed="rId8" cstate="screen">
            <a:extLst>
              <a:ext uri="{28A0092B-C50C-407E-A947-70E740481C1C}">
                <a14:useLocalDpi xmlns:a14="http://schemas.microsoft.com/office/drawing/2010/main" val="0"/>
              </a:ext>
            </a:extLst>
          </a:blip>
          <a:stretch>
            <a:fillRect/>
          </a:stretch>
        </p:blipFill>
        <p:spPr>
          <a:xfrm>
            <a:off x="1077956" y="3757225"/>
            <a:ext cx="216000" cy="216000"/>
          </a:xfrm>
          <a:prstGeom prst="rect">
            <a:avLst/>
          </a:prstGeom>
        </p:spPr>
      </p:pic>
      <p:pic>
        <p:nvPicPr>
          <p:cNvPr id="26" name="Picture 25">
            <a:hlinkClick r:id="rId9"/>
            <a:extLst>
              <a:ext uri="{FF2B5EF4-FFF2-40B4-BE49-F238E27FC236}">
                <a16:creationId xmlns:a16="http://schemas.microsoft.com/office/drawing/2014/main" id="{732C1752-B41B-4162-9475-ED03243202CC}"/>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316472" y="3757225"/>
            <a:ext cx="216000" cy="216000"/>
          </a:xfrm>
          <a:prstGeom prst="rect">
            <a:avLst/>
          </a:prstGeom>
        </p:spPr>
      </p:pic>
      <p:pic>
        <p:nvPicPr>
          <p:cNvPr id="27" name="Picture 26">
            <a:hlinkClick r:id="rId11"/>
            <a:extLst>
              <a:ext uri="{FF2B5EF4-FFF2-40B4-BE49-F238E27FC236}">
                <a16:creationId xmlns:a16="http://schemas.microsoft.com/office/drawing/2014/main" id="{4564056B-6608-4D4F-91F1-E1097AE84256}"/>
              </a:ext>
            </a:extLst>
          </p:cNvPr>
          <p:cNvPicPr>
            <a:picLocks noChangeAspect="1"/>
          </p:cNvPicPr>
          <p:nvPr userDrawn="1"/>
        </p:nvPicPr>
        <p:blipFill>
          <a:blip r:embed="rId12" cstate="screen">
            <a:extLst>
              <a:ext uri="{28A0092B-C50C-407E-A947-70E740481C1C}">
                <a14:useLocalDpi xmlns:a14="http://schemas.microsoft.com/office/drawing/2010/main" val="0"/>
              </a:ext>
            </a:extLst>
          </a:blip>
          <a:stretch>
            <a:fillRect/>
          </a:stretch>
        </p:blipFill>
        <p:spPr>
          <a:xfrm>
            <a:off x="1554988" y="3757225"/>
            <a:ext cx="216000" cy="216000"/>
          </a:xfrm>
          <a:prstGeom prst="rect">
            <a:avLst/>
          </a:prstGeom>
        </p:spPr>
      </p:pic>
      <p:pic>
        <p:nvPicPr>
          <p:cNvPr id="28" name="Picture 27">
            <a:hlinkClick r:id="rId13"/>
            <a:extLst>
              <a:ext uri="{FF2B5EF4-FFF2-40B4-BE49-F238E27FC236}">
                <a16:creationId xmlns:a16="http://schemas.microsoft.com/office/drawing/2014/main" id="{DD50AD1C-EB4C-4011-BB95-34FC2808174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793504" y="3757225"/>
            <a:ext cx="219456" cy="219063"/>
          </a:xfrm>
          <a:prstGeom prst="rect">
            <a:avLst/>
          </a:prstGeom>
        </p:spPr>
      </p:pic>
    </p:spTree>
    <p:extLst>
      <p:ext uri="{BB962C8B-B14F-4D97-AF65-F5344CB8AC3E}">
        <p14:creationId xmlns:p14="http://schemas.microsoft.com/office/powerpoint/2010/main" val="197635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3175" y="6516009"/>
            <a:ext cx="12188825" cy="129567"/>
          </a:xfrm>
          <a:prstGeom prst="rect">
            <a:avLst/>
          </a:prstGeom>
          <a:solidFill>
            <a:srgbClr val="0093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23392" y="106035"/>
            <a:ext cx="9793088" cy="1450757"/>
          </a:xfrm>
          <a:prstGeom prst="rect">
            <a:avLst/>
          </a:prstGeom>
        </p:spPr>
        <p:txBody>
          <a:bodyPr vert="horz" lIns="91440" tIns="45720" rIns="91440" bIns="45720" rtlCol="0" anchor="b">
            <a:noAutofit/>
          </a:bodyPr>
          <a:lstStyle/>
          <a:p>
            <a:r>
              <a:rPr lang="en-US" dirty="0"/>
              <a:t>THIS IS MARLOW BLUE</a:t>
            </a:r>
            <a:br>
              <a:rPr lang="en-US" dirty="0"/>
            </a:br>
            <a:r>
              <a:rPr lang="en-US" dirty="0"/>
              <a:t>THIS SHOULD BE AQUAMARINE</a:t>
            </a:r>
          </a:p>
        </p:txBody>
      </p:sp>
      <p:sp>
        <p:nvSpPr>
          <p:cNvPr id="3" name="Text Placeholder 2"/>
          <p:cNvSpPr>
            <a:spLocks noGrp="1"/>
          </p:cNvSpPr>
          <p:nvPr>
            <p:ph type="body" idx="1"/>
          </p:nvPr>
        </p:nvSpPr>
        <p:spPr>
          <a:xfrm>
            <a:off x="623392" y="1844824"/>
            <a:ext cx="10945216" cy="439157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F0B92E-4A83-4766-942C-D02E1F632AC5}"/>
              </a:ext>
            </a:extLst>
          </p:cNvPr>
          <p:cNvSpPr/>
          <p:nvPr userDrawn="1"/>
        </p:nvSpPr>
        <p:spPr>
          <a:xfrm>
            <a:off x="3180" y="6627149"/>
            <a:ext cx="12188825" cy="230855"/>
          </a:xfrm>
          <a:prstGeom prst="rect">
            <a:avLst/>
          </a:prstGeom>
          <a:solidFill>
            <a:srgbClr val="005AA5"/>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Y" dirty="0"/>
          </a:p>
        </p:txBody>
      </p:sp>
      <p:sp>
        <p:nvSpPr>
          <p:cNvPr id="12" name="TextBox 11">
            <a:extLst>
              <a:ext uri="{FF2B5EF4-FFF2-40B4-BE49-F238E27FC236}">
                <a16:creationId xmlns:a16="http://schemas.microsoft.com/office/drawing/2014/main" id="{1FD303AB-7E7D-4C7E-B8A7-6B46611F1155}"/>
              </a:ext>
            </a:extLst>
          </p:cNvPr>
          <p:cNvSpPr txBox="1"/>
          <p:nvPr userDrawn="1"/>
        </p:nvSpPr>
        <p:spPr>
          <a:xfrm>
            <a:off x="622866" y="6603154"/>
            <a:ext cx="2496277" cy="261610"/>
          </a:xfrm>
          <a:prstGeom prst="rect">
            <a:avLst/>
          </a:prstGeom>
          <a:noFill/>
        </p:spPr>
        <p:txBody>
          <a:bodyPr wrap="square" rtlCol="0">
            <a:spAutoFit/>
          </a:bodyPr>
          <a:lstStyle/>
          <a:p>
            <a:r>
              <a:rPr lang="de-DE" sz="1100" kern="2000" dirty="0">
                <a:solidFill>
                  <a:schemeClr val="bg1"/>
                </a:solidFill>
                <a:latin typeface="+mj-lt"/>
              </a:rPr>
              <a:t>PARTNER.SHIP.REDEFINED.</a:t>
            </a:r>
            <a:endParaRPr lang="en-US" sz="1100" dirty="0">
              <a:latin typeface="+mj-lt"/>
            </a:endParaRPr>
          </a:p>
        </p:txBody>
      </p:sp>
      <p:sp>
        <p:nvSpPr>
          <p:cNvPr id="13" name="Text Placeholder 2">
            <a:extLst>
              <a:ext uri="{FF2B5EF4-FFF2-40B4-BE49-F238E27FC236}">
                <a16:creationId xmlns:a16="http://schemas.microsoft.com/office/drawing/2014/main" id="{D9D1B7F3-673E-4745-AE54-C7C8C827F281}"/>
              </a:ext>
            </a:extLst>
          </p:cNvPr>
          <p:cNvSpPr txBox="1">
            <a:spLocks/>
          </p:cNvSpPr>
          <p:nvPr userDrawn="1"/>
        </p:nvSpPr>
        <p:spPr>
          <a:xfrm>
            <a:off x="11124777" y="6620389"/>
            <a:ext cx="288032" cy="230832"/>
          </a:xfrm>
          <a:prstGeom prst="rect">
            <a:avLst/>
          </a:prstGeom>
        </p:spPr>
        <p:txBody>
          <a:bodyPr vert="horz" lIns="0" tIns="45720" rIns="0" bIns="45720" rtlCol="0">
            <a:noAutofit/>
          </a:bodyPr>
          <a:lst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005AA5"/>
                </a:solidFill>
                <a:latin typeface="DINPro-Light" pitchFamily="34" charset="0"/>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rgbClr val="0093BB"/>
                </a:solidFill>
                <a:latin typeface="DINPro-Light" pitchFamily="34" charset="0"/>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DINPro-Light" pitchFamily="34" charset="0"/>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DINPro-Light" pitchFamily="34" charset="0"/>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DINPro-Light" pitchFamily="34" charset="0"/>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spcAft>
                <a:spcPts val="0"/>
              </a:spcAft>
              <a:buNone/>
            </a:pPr>
            <a:fld id="{DDDF41F7-E809-4E53-92AF-D78D452EDE48}" type="slidenum">
              <a:rPr lang="en-US" sz="1100" smtClean="0">
                <a:solidFill>
                  <a:schemeClr val="bg1"/>
                </a:solidFill>
                <a:latin typeface="+mn-lt"/>
              </a:rPr>
              <a:pPr marL="0" indent="0">
                <a:lnSpc>
                  <a:spcPct val="100000"/>
                </a:lnSpc>
                <a:spcBef>
                  <a:spcPts val="0"/>
                </a:spcBef>
                <a:spcAft>
                  <a:spcPts val="0"/>
                </a:spcAft>
                <a:buNone/>
              </a:pPr>
              <a:t>‹#›</a:t>
            </a:fld>
            <a:endParaRPr lang="en-US" sz="1100" dirty="0">
              <a:solidFill>
                <a:schemeClr val="bg1"/>
              </a:solidFill>
              <a:latin typeface="+mn-lt"/>
            </a:endParaRPr>
          </a:p>
        </p:txBody>
      </p:sp>
      <p:pic>
        <p:nvPicPr>
          <p:cNvPr id="15" name="Picture 14">
            <a:extLst>
              <a:ext uri="{FF2B5EF4-FFF2-40B4-BE49-F238E27FC236}">
                <a16:creationId xmlns:a16="http://schemas.microsoft.com/office/drawing/2014/main" id="{CAC888BC-93AA-46DE-AD00-7AE411DC1DEC}"/>
              </a:ext>
            </a:extLst>
          </p:cNvPr>
          <p:cNvPicPr>
            <a:picLocks noChangeAspect="1"/>
          </p:cNvPicPr>
          <p:nvPr userDrawn="1"/>
        </p:nvPicPr>
        <p:blipFill>
          <a:blip r:embed="rId8" cstate="screen">
            <a:extLst>
              <a:ext uri="{28A0092B-C50C-407E-A947-70E740481C1C}">
                <a14:useLocalDpi xmlns:a14="http://schemas.microsoft.com/office/drawing/2010/main" val="0"/>
              </a:ext>
            </a:extLst>
          </a:blip>
          <a:stretch>
            <a:fillRect/>
          </a:stretch>
        </p:blipFill>
        <p:spPr>
          <a:xfrm>
            <a:off x="10680946" y="317029"/>
            <a:ext cx="887661" cy="514384"/>
          </a:xfrm>
          <a:prstGeom prst="rect">
            <a:avLst/>
          </a:prstGeom>
        </p:spPr>
      </p:pic>
    </p:spTree>
    <p:extLst>
      <p:ext uri="{BB962C8B-B14F-4D97-AF65-F5344CB8AC3E}">
        <p14:creationId xmlns:p14="http://schemas.microsoft.com/office/powerpoint/2010/main" val="3496201746"/>
      </p:ext>
    </p:extLst>
  </p:cSld>
  <p:clrMap bg1="lt1" tx1="dk1" bg2="lt2" tx2="dk2" accent1="accent1" accent2="accent2" accent3="accent3" accent4="accent4" accent5="accent5" accent6="accent6" hlink="hlink" folHlink="folHlink"/>
  <p:sldLayoutIdLst>
    <p:sldLayoutId id="2147483670" r:id="rId1"/>
    <p:sldLayoutId id="2147483664" r:id="rId2"/>
    <p:sldLayoutId id="2147483660" r:id="rId3"/>
    <p:sldLayoutId id="2147483663" r:id="rId4"/>
    <p:sldLayoutId id="2147483666" r:id="rId5"/>
    <p:sldLayoutId id="2147483671" r:id="rId6"/>
  </p:sldLayoutIdLst>
  <p:hf hdr="0" ftr="0"/>
  <p:txStyles>
    <p:titleStyle>
      <a:lvl1pPr algn="l" defTabSz="914400" rtl="0" eaLnBrk="1" latinLnBrk="0" hangingPunct="1">
        <a:lnSpc>
          <a:spcPct val="85000"/>
        </a:lnSpc>
        <a:spcBef>
          <a:spcPct val="0"/>
        </a:spcBef>
        <a:buNone/>
        <a:defRPr sz="4800" kern="1200" spc="-50" baseline="0">
          <a:solidFill>
            <a:srgbClr val="005AA5"/>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200" kern="1200">
          <a:solidFill>
            <a:srgbClr val="0093BB"/>
          </a:solidFill>
          <a:latin typeface="+mj-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13.jpeg"/><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4294967295"/>
          </p:nvPr>
        </p:nvSpPr>
        <p:spPr>
          <a:xfrm>
            <a:off x="479375" y="1125414"/>
            <a:ext cx="3822331" cy="359370"/>
          </a:xfrm>
        </p:spPr>
        <p:txBody>
          <a:bodyPr>
            <a:normAutofit/>
          </a:bodyPr>
          <a:lstStyle/>
          <a:p>
            <a:r>
              <a:rPr lang="en-US" sz="1800" dirty="0">
                <a:solidFill>
                  <a:srgbClr val="005AA5"/>
                </a:solidFill>
              </a:rPr>
              <a:t>PARTNER.SHIP.REDEFINED.</a:t>
            </a:r>
          </a:p>
        </p:txBody>
      </p:sp>
      <p:sp>
        <p:nvSpPr>
          <p:cNvPr id="5" name="Title 4"/>
          <p:cNvSpPr>
            <a:spLocks noGrp="1"/>
          </p:cNvSpPr>
          <p:nvPr>
            <p:ph type="title"/>
          </p:nvPr>
        </p:nvSpPr>
        <p:spPr>
          <a:xfrm>
            <a:off x="695400" y="3068960"/>
            <a:ext cx="3816424" cy="566936"/>
          </a:xfrm>
        </p:spPr>
        <p:txBody>
          <a:bodyPr>
            <a:noAutofit/>
          </a:bodyPr>
          <a:lstStyle/>
          <a:p>
            <a:r>
              <a:rPr lang="en-US" dirty="0">
                <a:solidFill>
                  <a:srgbClr val="005AA5"/>
                </a:solidFill>
              </a:rPr>
              <a:t>GENERAL SITUATION IN SHIPPING</a:t>
            </a:r>
          </a:p>
        </p:txBody>
      </p:sp>
      <p:sp>
        <p:nvSpPr>
          <p:cNvPr id="8" name="Text Placeholder 2"/>
          <p:cNvSpPr txBox="1">
            <a:spLocks/>
          </p:cNvSpPr>
          <p:nvPr/>
        </p:nvSpPr>
        <p:spPr>
          <a:xfrm>
            <a:off x="473469" y="4725144"/>
            <a:ext cx="1158034" cy="144016"/>
          </a:xfrm>
          <a:prstGeom prst="rect">
            <a:avLst/>
          </a:prstGeom>
        </p:spPr>
        <p:txBody>
          <a:bodyPr vert="horz" lIns="0" tIns="45720" rIns="0" bIns="45720" rtlCol="0">
            <a:noAutofit/>
          </a:bodyPr>
          <a:lst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005AA5"/>
                </a:solidFill>
                <a:latin typeface="DINPro-Light" pitchFamily="34" charset="0"/>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rgbClr val="0093BB"/>
                </a:solidFill>
                <a:latin typeface="DINPro-Light" pitchFamily="34" charset="0"/>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DINPro-Light" pitchFamily="34" charset="0"/>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DINPro-Light" pitchFamily="34" charset="0"/>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rgbClr val="005AA5"/>
                </a:solidFill>
                <a:latin typeface="DINPro-Light" pitchFamily="34" charset="0"/>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spcAft>
                <a:spcPts val="0"/>
              </a:spcAft>
              <a:buNone/>
            </a:pPr>
            <a:r>
              <a:rPr lang="en-GB" sz="1100" dirty="0" err="1">
                <a:latin typeface="+mn-lt"/>
              </a:rPr>
              <a:t>PDB</a:t>
            </a:r>
            <a:r>
              <a:rPr lang="en-GB" sz="1100" dirty="0">
                <a:latin typeface="+mn-lt"/>
              </a:rPr>
              <a:t>-01-000</a:t>
            </a:r>
            <a:endParaRPr lang="en-US" sz="1100" dirty="0">
              <a:latin typeface="+mn-lt"/>
            </a:endParaRPr>
          </a:p>
        </p:txBody>
      </p:sp>
    </p:spTree>
    <p:extLst>
      <p:ext uri="{BB962C8B-B14F-4D97-AF65-F5344CB8AC3E}">
        <p14:creationId xmlns:p14="http://schemas.microsoft.com/office/powerpoint/2010/main" val="1337376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9">
            <a:extLst>
              <a:ext uri="{FF2B5EF4-FFF2-40B4-BE49-F238E27FC236}">
                <a16:creationId xmlns:a16="http://schemas.microsoft.com/office/drawing/2014/main" id="{B4D6D207-C4AF-4BA0-B22E-0274A8322830}"/>
              </a:ext>
            </a:extLst>
          </p:cNvPr>
          <p:cNvSpPr>
            <a:spLocks noGrp="1"/>
          </p:cNvSpPr>
          <p:nvPr>
            <p:ph type="title"/>
          </p:nvPr>
        </p:nvSpPr>
        <p:spPr>
          <a:xfrm>
            <a:off x="623392" y="106035"/>
            <a:ext cx="9793088" cy="1450757"/>
          </a:xfrm>
        </p:spPr>
        <p:txBody>
          <a:bodyPr/>
          <a:lstStyle/>
          <a:p>
            <a:r>
              <a:rPr lang="en-US" dirty="0"/>
              <a:t>GENERAL SITUATION IN SHIPPING</a:t>
            </a:r>
            <a:br>
              <a:rPr lang="en-US" dirty="0"/>
            </a:br>
            <a:r>
              <a:rPr lang="en-US" dirty="0">
                <a:solidFill>
                  <a:srgbClr val="0093BB"/>
                </a:solidFill>
              </a:rPr>
              <a:t>2020 -2021</a:t>
            </a:r>
            <a:endParaRPr lang="en-GB" dirty="0">
              <a:solidFill>
                <a:srgbClr val="0093BB"/>
              </a:solidFill>
            </a:endParaRPr>
          </a:p>
        </p:txBody>
      </p:sp>
      <p:sp>
        <p:nvSpPr>
          <p:cNvPr id="7" name="Rectangle 6">
            <a:extLst>
              <a:ext uri="{FF2B5EF4-FFF2-40B4-BE49-F238E27FC236}">
                <a16:creationId xmlns:a16="http://schemas.microsoft.com/office/drawing/2014/main" id="{610BD8EB-212B-45B9-AE1E-22272CF7788C}"/>
              </a:ext>
            </a:extLst>
          </p:cNvPr>
          <p:cNvSpPr/>
          <p:nvPr/>
        </p:nvSpPr>
        <p:spPr>
          <a:xfrm>
            <a:off x="325168" y="1340768"/>
            <a:ext cx="9009848" cy="6093976"/>
          </a:xfrm>
          <a:prstGeom prst="rect">
            <a:avLst/>
          </a:prstGeom>
        </p:spPr>
        <p:txBody>
          <a:bodyPr wrap="square">
            <a:spAutoFit/>
          </a:bodyPr>
          <a:lstStyle/>
          <a:p>
            <a:r>
              <a:rPr lang="en-US" dirty="0"/>
              <a:t>2020 – Year of the global COVID 19 Pandemic and possibly as the year the container market finally turned the corner.</a:t>
            </a:r>
            <a:endParaRPr lang="en-GB" dirty="0"/>
          </a:p>
          <a:p>
            <a:r>
              <a:rPr lang="en-US" sz="1200" dirty="0"/>
              <a:t> </a:t>
            </a:r>
            <a:endParaRPr lang="en-GB" sz="1200" dirty="0"/>
          </a:p>
          <a:p>
            <a:pPr marL="285750" lvl="0" indent="-285750">
              <a:buFont typeface="Arial" panose="020B0604020202020204" pitchFamily="34" charset="0"/>
              <a:buChar char="•"/>
            </a:pPr>
            <a:r>
              <a:rPr lang="en-US" sz="1400" dirty="0"/>
              <a:t>After the industry had seemingly digested the implementation of the IMO 2020 Sulphur cap without any notable hiccups and while preparing for a seemingly quiet and uneventful year, February 2020 saw the COVID 19 virus become a worldwide pandemic causing unprecedented restrictions on travel and trade.</a:t>
            </a:r>
          </a:p>
          <a:p>
            <a:pPr lvl="0"/>
            <a:endParaRPr lang="en-GB" sz="1400" dirty="0"/>
          </a:p>
          <a:p>
            <a:pPr marL="285750" lvl="0" indent="-285750">
              <a:buFont typeface="Arial" panose="020B0604020202020204" pitchFamily="34" charset="0"/>
              <a:buChar char="•"/>
            </a:pPr>
            <a:r>
              <a:rPr lang="en-US" sz="1400" dirty="0"/>
              <a:t>The restrictions on crew changes was one of the dominating subjects of 2020, despite efforts by all industry stakeholders to resolve this </a:t>
            </a:r>
            <a:r>
              <a:rPr lang="en-GB" sz="1400" dirty="0"/>
              <a:t>humanitarian crisis. Not only that it was more difficult to plan and realize timely crew changes </a:t>
            </a:r>
            <a:r>
              <a:rPr lang="en-US" sz="1400" dirty="0"/>
              <a:t>caused by Covid-19 restrictions and its requirements</a:t>
            </a:r>
            <a:r>
              <a:rPr lang="en-GB" sz="1400" dirty="0"/>
              <a:t>, but also analysis showed that crew changes have become substantially more expensive. Mandatory quarantine, PCR testing, extended overlaps and a limited availability of flights etc. required ship operators to set aside additional funds for their upcoming budgets. </a:t>
            </a:r>
            <a:endParaRPr lang="en-US" sz="1400" dirty="0"/>
          </a:p>
          <a:p>
            <a:pPr lvl="0"/>
            <a:endParaRPr lang="en-GB" sz="1400" dirty="0"/>
          </a:p>
          <a:p>
            <a:pPr marL="285750" lvl="0" indent="-285750">
              <a:buFont typeface="Arial" panose="020B0604020202020204" pitchFamily="34" charset="0"/>
              <a:buChar char="•"/>
            </a:pPr>
            <a:r>
              <a:rPr lang="en-US" sz="1400" dirty="0"/>
              <a:t>The second half of 2020, especially the last quarter saw an unexpected rise in container shipping. The fact that many container lines were trying to secure long term employment has led to tramp owners quietly hoping that this upturn could be the beginning of a longer sunny spell for the container market. Bulk and Multipurpose / Heavy lift vessels were not directly affected by this upswing with the bulker market remaining volatile and the MPP / Heavy lift ships showing a stable performance however still heavily impacted by the Corona downturn.</a:t>
            </a:r>
          </a:p>
          <a:p>
            <a:pPr lvl="0"/>
            <a:endParaRPr lang="en-US" sz="1400" dirty="0"/>
          </a:p>
          <a:p>
            <a:pPr marL="285750" indent="-285750">
              <a:buFont typeface="Arial" panose="020B0604020202020204" pitchFamily="34" charset="0"/>
              <a:buChar char="•"/>
            </a:pPr>
            <a:r>
              <a:rPr lang="en-US" sz="1400" dirty="0"/>
              <a:t>The overall goal to reduce emissions remains and rates very high in the maritime industry. Green shipping can be achieved not only by broadening the network of shore power supply, new means of propulsion and usage of alternative fuels. The pandemic as well as high costs associated with green shipping still hamper the wide scale implementation of environmental friendly measures. </a:t>
            </a:r>
            <a:endParaRPr lang="en-GB" sz="1400" dirty="0"/>
          </a:p>
          <a:p>
            <a:endParaRPr lang="en-US" sz="1200" dirty="0"/>
          </a:p>
          <a:p>
            <a:pPr lvl="0"/>
            <a:endParaRPr lang="en-US" sz="1200" dirty="0"/>
          </a:p>
          <a:p>
            <a:endParaRPr lang="en-GB" sz="1200" dirty="0"/>
          </a:p>
          <a:p>
            <a:endParaRPr lang="en-GB" sz="1200" dirty="0"/>
          </a:p>
        </p:txBody>
      </p:sp>
      <p:pic>
        <p:nvPicPr>
          <p:cNvPr id="1026" name="Picture 2" descr="COVID 2019 - BIMCO Crew Change Clause for Time Charters - The Charterers  P&amp;I Club">
            <a:extLst>
              <a:ext uri="{FF2B5EF4-FFF2-40B4-BE49-F238E27FC236}">
                <a16:creationId xmlns:a16="http://schemas.microsoft.com/office/drawing/2014/main" id="{0E37F8B6-F9F3-4665-98B1-B2CC663069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3306" y="2193923"/>
            <a:ext cx="2323120" cy="109974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igh shipping freight rates and shortage of containers may disrupt supply  chains of automakers - The Economic Times">
            <a:extLst>
              <a:ext uri="{FF2B5EF4-FFF2-40B4-BE49-F238E27FC236}">
                <a16:creationId xmlns:a16="http://schemas.microsoft.com/office/drawing/2014/main" id="{7A3471BC-A532-472E-B581-2F2703B146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06444" y="3293669"/>
            <a:ext cx="2324076" cy="14195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eing Green: Banks Consider CO2 Emissions In Shipping">
            <a:extLst>
              <a:ext uri="{FF2B5EF4-FFF2-40B4-BE49-F238E27FC236}">
                <a16:creationId xmlns:a16="http://schemas.microsoft.com/office/drawing/2014/main" id="{7AA38511-2C9F-4B76-95E6-C877B739023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3676" y="4713268"/>
            <a:ext cx="2316844" cy="1305636"/>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a:extLst>
              <a:ext uri="{FF2B5EF4-FFF2-40B4-BE49-F238E27FC236}">
                <a16:creationId xmlns:a16="http://schemas.microsoft.com/office/drawing/2014/main" id="{EC2B94B8-EDDE-4454-9285-BA7455F17A2B}"/>
              </a:ext>
            </a:extLst>
          </p:cNvPr>
          <p:cNvCxnSpPr/>
          <p:nvPr/>
        </p:nvCxnSpPr>
        <p:spPr>
          <a:xfrm>
            <a:off x="9264352" y="1700808"/>
            <a:ext cx="0" cy="4536504"/>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931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5">
            <a:extLst>
              <a:ext uri="{FF2B5EF4-FFF2-40B4-BE49-F238E27FC236}">
                <a16:creationId xmlns:a16="http://schemas.microsoft.com/office/drawing/2014/main" id="{86AD3F9E-02DB-48D5-BD18-450C99DD6F63}"/>
              </a:ext>
            </a:extLst>
          </p:cNvPr>
          <p:cNvSpPr>
            <a:spLocks noGrp="1"/>
          </p:cNvSpPr>
          <p:nvPr>
            <p:ph type="body" sz="quarter" idx="11" hasCustomPrompt="1"/>
          </p:nvPr>
        </p:nvSpPr>
        <p:spPr>
          <a:xfrm>
            <a:off x="719404" y="1123218"/>
            <a:ext cx="3435725" cy="359370"/>
          </a:xfrm>
        </p:spPr>
        <p:txBody>
          <a:bodyPr>
            <a:noAutofit/>
          </a:bodyPr>
          <a:lstStyle>
            <a:lvl1pPr>
              <a:defRPr sz="3400" b="0" cap="all" baseline="0">
                <a:solidFill>
                  <a:srgbClr val="005AA5"/>
                </a:solidFill>
                <a:latin typeface="+mn-lt"/>
              </a:defRPr>
            </a:lvl1pPr>
          </a:lstStyle>
          <a:p>
            <a:pPr lvl="0"/>
            <a:r>
              <a:rPr lang="en-GB" noProof="0" dirty="0"/>
              <a:t>THANK YOU!</a:t>
            </a:r>
          </a:p>
        </p:txBody>
      </p:sp>
    </p:spTree>
    <p:extLst>
      <p:ext uri="{BB962C8B-B14F-4D97-AF65-F5344CB8AC3E}">
        <p14:creationId xmlns:p14="http://schemas.microsoft.com/office/powerpoint/2010/main" val="1356342564"/>
      </p:ext>
    </p:extLst>
  </p:cSld>
  <p:clrMapOvr>
    <a:masterClrMapping/>
  </p:clrMapOvr>
</p:sld>
</file>

<file path=ppt/theme/theme1.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342</Words>
  <Application>Microsoft Office PowerPoint</Application>
  <PresentationFormat>Widescreen</PresentationFormat>
  <Paragraphs>16</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1_Retrospect</vt:lpstr>
      <vt:lpstr>GENERAL SITUATION IN SHIPPING</vt:lpstr>
      <vt:lpstr>GENERAL SITUATION IN SHIPPING 2020 -2021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Komodromou</dc:creator>
  <cp:lastModifiedBy>ΟΛΙΒΙΑ ΤΣ</cp:lastModifiedBy>
  <cp:revision>834</cp:revision>
  <cp:lastPrinted>2015-08-21T05:56:42Z</cp:lastPrinted>
  <dcterms:created xsi:type="dcterms:W3CDTF">2015-07-27T11:12:49Z</dcterms:created>
  <dcterms:modified xsi:type="dcterms:W3CDTF">2021-01-22T09:45:34Z</dcterms:modified>
</cp:coreProperties>
</file>